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311" r:id="rId3"/>
    <p:sldId id="312" r:id="rId4"/>
    <p:sldId id="313" r:id="rId5"/>
    <p:sldId id="301" r:id="rId6"/>
    <p:sldId id="302" r:id="rId7"/>
    <p:sldId id="303" r:id="rId8"/>
    <p:sldId id="258" r:id="rId9"/>
    <p:sldId id="259" r:id="rId10"/>
    <p:sldId id="299" r:id="rId11"/>
    <p:sldId id="300" r:id="rId12"/>
    <p:sldId id="261" r:id="rId13"/>
    <p:sldId id="264" r:id="rId14"/>
    <p:sldId id="275" r:id="rId15"/>
    <p:sldId id="278" r:id="rId16"/>
    <p:sldId id="280" r:id="rId17"/>
    <p:sldId id="281" r:id="rId18"/>
    <p:sldId id="291" r:id="rId19"/>
    <p:sldId id="298" r:id="rId20"/>
    <p:sldId id="296" r:id="rId21"/>
    <p:sldId id="309" r:id="rId22"/>
    <p:sldId id="304" r:id="rId23"/>
    <p:sldId id="305" r:id="rId24"/>
    <p:sldId id="307" r:id="rId25"/>
    <p:sldId id="306" r:id="rId26"/>
    <p:sldId id="308" r:id="rId27"/>
    <p:sldId id="310"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51" autoAdjust="0"/>
    <p:restoredTop sz="94660"/>
  </p:normalViewPr>
  <p:slideViewPr>
    <p:cSldViewPr>
      <p:cViewPr varScale="1">
        <p:scale>
          <a:sx n="87" d="100"/>
          <a:sy n="87" d="100"/>
        </p:scale>
        <p:origin x="-153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F45160B0-4AD1-499E-B438-E5F3242635EE}" type="datetimeFigureOut">
              <a:rPr lang="ru-RU" smtClean="0"/>
              <a:t>02.11.2016</a:t>
            </a:fld>
            <a:endParaRPr lang="ru-RU"/>
          </a:p>
        </p:txBody>
      </p:sp>
      <p:sp>
        <p:nvSpPr>
          <p:cNvPr id="19" name="Footer Placeholder 18"/>
          <p:cNvSpPr>
            <a:spLocks noGrp="1"/>
          </p:cNvSpPr>
          <p:nvPr>
            <p:ph type="ftr" sz="quarter" idx="11"/>
          </p:nvPr>
        </p:nvSpPr>
        <p:spPr/>
        <p:txBody>
          <a:bodyPr/>
          <a:lstStyle/>
          <a:p>
            <a:endParaRPr lang="ru-RU"/>
          </a:p>
        </p:txBody>
      </p:sp>
      <p:sp>
        <p:nvSpPr>
          <p:cNvPr id="27" name="Slide Number Placeholder 26"/>
          <p:cNvSpPr>
            <a:spLocks noGrp="1"/>
          </p:cNvSpPr>
          <p:nvPr>
            <p:ph type="sldNum" sz="quarter" idx="12"/>
          </p:nvPr>
        </p:nvSpPr>
        <p:spPr/>
        <p:txBody>
          <a:bodyPr/>
          <a:lstStyle/>
          <a:p>
            <a:fld id="{4563926B-87FB-4EA3-B19D-440CA067C179}"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F45160B0-4AD1-499E-B438-E5F3242635EE}" type="datetimeFigureOut">
              <a:rPr lang="ru-RU" smtClean="0"/>
              <a:t>02.11.2016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563926B-87FB-4EA3-B19D-440CA067C179}"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F45160B0-4AD1-499E-B438-E5F3242635EE}" type="datetimeFigureOut">
              <a:rPr lang="ru-RU" smtClean="0"/>
              <a:t>02.11.2016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563926B-87FB-4EA3-B19D-440CA067C179}"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F45160B0-4AD1-499E-B438-E5F3242635EE}" type="datetimeFigureOut">
              <a:rPr lang="ru-RU" smtClean="0"/>
              <a:t>02.11.2016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563926B-87FB-4EA3-B19D-440CA067C179}"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F45160B0-4AD1-499E-B438-E5F3242635EE}" type="datetimeFigureOut">
              <a:rPr lang="ru-RU" smtClean="0"/>
              <a:t>02.11.2016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563926B-87FB-4EA3-B19D-440CA067C179}"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F45160B0-4AD1-499E-B438-E5F3242635EE}" type="datetimeFigureOut">
              <a:rPr lang="ru-RU" smtClean="0"/>
              <a:t>02.11.2016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563926B-87FB-4EA3-B19D-440CA067C179}"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F45160B0-4AD1-499E-B438-E5F3242635EE}" type="datetimeFigureOut">
              <a:rPr lang="ru-RU" smtClean="0"/>
              <a:t>02.11.2016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563926B-87FB-4EA3-B19D-440CA067C179}"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F45160B0-4AD1-499E-B438-E5F3242635EE}" type="datetimeFigureOut">
              <a:rPr lang="ru-RU" smtClean="0"/>
              <a:t>02.11.2016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563926B-87FB-4EA3-B19D-440CA067C179}"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160B0-4AD1-499E-B438-E5F3242635EE}" type="datetimeFigureOut">
              <a:rPr lang="ru-RU" smtClean="0"/>
              <a:t>02.11.2016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563926B-87FB-4EA3-B19D-440CA067C179}"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F45160B0-4AD1-499E-B438-E5F3242635EE}" type="datetimeFigureOut">
              <a:rPr lang="ru-RU" smtClean="0"/>
              <a:t>02.11.2016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563926B-87FB-4EA3-B19D-440CA067C179}"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F45160B0-4AD1-499E-B438-E5F3242635EE}" type="datetimeFigureOut">
              <a:rPr lang="ru-RU" smtClean="0"/>
              <a:t>02.11.2016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a:xfrm>
            <a:off x="8077200" y="6356350"/>
            <a:ext cx="609600" cy="365125"/>
          </a:xfrm>
        </p:spPr>
        <p:txBody>
          <a:bodyPr/>
          <a:lstStyle/>
          <a:p>
            <a:fld id="{4563926B-87FB-4EA3-B19D-440CA067C179}" type="slidenum">
              <a:rPr lang="ru-RU" smtClean="0"/>
              <a:t>‹#›</a:t>
            </a:fld>
            <a:endParaRPr lang="ru-RU"/>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45160B0-4AD1-499E-B438-E5F3242635EE}" type="datetimeFigureOut">
              <a:rPr lang="ru-RU" smtClean="0"/>
              <a:t>02.11.2016</a:t>
            </a:fld>
            <a:endParaRPr lang="ru-RU"/>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563926B-87FB-4EA3-B19D-440CA067C179}" type="slidenum">
              <a:rPr lang="ru-RU" smtClean="0"/>
              <a:t>‹#›</a:t>
            </a:fld>
            <a:endParaRPr lang="ru-RU"/>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3400" y="1371600"/>
            <a:ext cx="7851648" cy="2489448"/>
          </a:xfrm>
        </p:spPr>
        <p:txBody>
          <a:bodyPr>
            <a:noAutofit/>
          </a:bodyPr>
          <a:lstStyle/>
          <a:p>
            <a:pPr algn="ctr"/>
            <a:r>
              <a:rPr lang="ru-RU" sz="3600" dirty="0" smtClean="0"/>
              <a:t>«Выстраивание партнёрских отношений с родителями детей с ОВЗ, через совместное проведение социальных акций»</a:t>
            </a:r>
            <a:endParaRPr lang="ru-RU" sz="3600" dirty="0"/>
          </a:p>
        </p:txBody>
      </p:sp>
      <p:sp>
        <p:nvSpPr>
          <p:cNvPr id="3" name="Подзаголовок 2"/>
          <p:cNvSpPr>
            <a:spLocks noGrp="1"/>
          </p:cNvSpPr>
          <p:nvPr>
            <p:ph type="subTitle" idx="1"/>
          </p:nvPr>
        </p:nvSpPr>
        <p:spPr>
          <a:xfrm>
            <a:off x="5076056" y="4725144"/>
            <a:ext cx="3888432" cy="1584176"/>
          </a:xfrm>
        </p:spPr>
        <p:txBody>
          <a:bodyPr/>
          <a:lstStyle/>
          <a:p>
            <a:r>
              <a:rPr lang="ru-RU" dirty="0" smtClean="0"/>
              <a:t>Учитель-дефектолог: </a:t>
            </a:r>
            <a:r>
              <a:rPr lang="ru-RU" dirty="0" err="1" smtClean="0"/>
              <a:t>Боровских</a:t>
            </a:r>
            <a:r>
              <a:rPr lang="ru-RU" dirty="0" smtClean="0"/>
              <a:t> О</a:t>
            </a:r>
            <a:r>
              <a:rPr lang="ru-RU" dirty="0"/>
              <a:t>.</a:t>
            </a:r>
            <a:r>
              <a:rPr lang="ru-RU" dirty="0" smtClean="0"/>
              <a:t> В. </a:t>
            </a:r>
          </a:p>
          <a:p>
            <a:r>
              <a:rPr lang="ru-RU" dirty="0" smtClean="0"/>
              <a:t>МАДОУ «Д/С №396»</a:t>
            </a:r>
            <a:endParaRPr lang="ru-RU" dirty="0"/>
          </a:p>
        </p:txBody>
      </p:sp>
    </p:spTree>
    <p:extLst>
      <p:ext uri="{BB962C8B-B14F-4D97-AF65-F5344CB8AC3E}">
        <p14:creationId xmlns:p14="http://schemas.microsoft.com/office/powerpoint/2010/main" val="513676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Пользователь\Desktop\День рождения Ушарика 2016\IMG_78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160238"/>
            <a:ext cx="3384376" cy="22562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Пользователь\Desktop\День рождения Ушарика 2016\IMG_78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4279" y="3920886"/>
            <a:ext cx="3276111" cy="231608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Пользователь\Desktop\День рождения Ушарика 2016\IMG_78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4" y="1160238"/>
            <a:ext cx="3384377" cy="22562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Пользователь\Desktop\День рождения Ушарика 2016\IMG_78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804" y="3920885"/>
            <a:ext cx="3474132" cy="231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7446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Пользователь\Desktop\День рождения Ушарика 2016\IMG_78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010562"/>
            <a:ext cx="3167844" cy="211189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Пользователь\Desktop\День рождения Ушарика 2016\IMG_78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3717032"/>
            <a:ext cx="3275856" cy="21839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Пользователь\Desktop\День рождения Ушарика 2016\IMG_796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0002" y="968388"/>
            <a:ext cx="3294366" cy="219624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Пользователь\Desktop\День рождения Ушарика 2016\IMG_79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6" y="3717032"/>
            <a:ext cx="3167844" cy="2111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9777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Пользователь\Desktop\День рождения Ушарика 2016\IMG_79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957065"/>
            <a:ext cx="3779912" cy="251994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Пользователь\Desktop\День рождения Ушарика 2016\IMG_79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040" y="957065"/>
            <a:ext cx="3851920" cy="251994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Пользователь\Desktop\День рождения Ушарика 2016\IMG_799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796" y="3735965"/>
            <a:ext cx="3672408" cy="2448272"/>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Пользователь\Desktop\День рождения Ушарика 2016\IMG_798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6699" y="3735965"/>
            <a:ext cx="3570790" cy="2380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7612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052736"/>
            <a:ext cx="3456384"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052736"/>
            <a:ext cx="3450279" cy="220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710" y="3789040"/>
            <a:ext cx="3434807" cy="2291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5225" y="3751280"/>
            <a:ext cx="3494087" cy="232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63290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Пользователь\Desktop\День рождения Ушарика 2016\IMG_79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028732"/>
            <a:ext cx="3816424" cy="254428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Пользователь\Desktop\День рождения Ушарика 2016\IMG_79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060443"/>
            <a:ext cx="3779912" cy="251994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Пользователь\Desktop\День рождения Ушарика 2016\IMG_8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6182" y="3612906"/>
            <a:ext cx="4005368" cy="2670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7262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Пользователь\Desktop\День рождения Ушарика 2016\IMG_80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538" y="1052736"/>
            <a:ext cx="3996444" cy="254394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Пользователь\Desktop\День рождения Ушарика 2016\IMG_80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992391"/>
            <a:ext cx="3672408" cy="260428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Пользователь\Desktop\День рождения Ушарика 2016\IMG_80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538" y="3933056"/>
            <a:ext cx="3996444" cy="2664296"/>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Пользователь\Desktop\День рождения Ушарика 2016\IMG_8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3933056"/>
            <a:ext cx="3815916" cy="2543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5543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Пользователь\Desktop\День рождения Ушарика 2016\IMG_80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172410"/>
            <a:ext cx="3744416" cy="2496277"/>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Пользователь\Desktop\День рождения Ушарика 2016\IMG_80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196751"/>
            <a:ext cx="3707904" cy="247193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Пользователь\Desktop\День рождения Ушарика 2016\IMG_804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804" y="3933056"/>
            <a:ext cx="3923928" cy="2517846"/>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Пользователь\Desktop\День рождения Ушарика 2016\IMG_804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3933056"/>
            <a:ext cx="3707904" cy="2517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9423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908720"/>
            <a:ext cx="3600400" cy="240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3861048"/>
            <a:ext cx="3762333" cy="247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980727"/>
            <a:ext cx="3888432" cy="232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3920716"/>
            <a:ext cx="3672408"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91637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Пользователь\Desktop\День рождения Ушарика 2016\IMG_80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531" y="836712"/>
            <a:ext cx="3888432" cy="2919468"/>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3587959"/>
            <a:ext cx="3851920" cy="2903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96051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708688"/>
          </a:xfrm>
        </p:spPr>
        <p:txBody>
          <a:bodyPr>
            <a:normAutofit fontScale="90000"/>
          </a:bodyPr>
          <a:lstStyle/>
          <a:p>
            <a:r>
              <a:rPr lang="ru-RU" dirty="0" smtClean="0"/>
              <a:t>Спонсор акции-сок «КРАСАВЧИК»</a:t>
            </a:r>
            <a:endParaRPr lang="ru-RU" dirty="0"/>
          </a:p>
        </p:txBody>
      </p:sp>
      <p:pic>
        <p:nvPicPr>
          <p:cNvPr id="2050" name="Picture 2" descr="F:\DCIM\100CANON\IMG_22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340768"/>
            <a:ext cx="8784976" cy="551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5893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5605232"/>
          </a:xfrm>
        </p:spPr>
        <p:txBody>
          <a:bodyPr>
            <a:noAutofit/>
          </a:bodyPr>
          <a:lstStyle/>
          <a:p>
            <a:r>
              <a:rPr lang="ru-RU" sz="1800" b="1" u="sng" dirty="0" smtClean="0">
                <a:latin typeface="Times New Roman" panose="02020603050405020304" pitchFamily="18" charset="0"/>
                <a:cs typeface="Times New Roman" panose="02020603050405020304" pitchFamily="18" charset="0"/>
              </a:rPr>
              <a:t>ФГОС </a:t>
            </a:r>
            <a:r>
              <a:rPr lang="ru-RU" sz="1800" b="1" u="sng" dirty="0">
                <a:latin typeface="Times New Roman" panose="02020603050405020304" pitchFamily="18" charset="0"/>
                <a:cs typeface="Times New Roman" panose="02020603050405020304" pitchFamily="18" charset="0"/>
              </a:rPr>
              <a:t>ДО прописывает основные принципы дошкольного образования: </a:t>
            </a:r>
            <a:r>
              <a:rPr lang="ru-RU" sz="1800" b="1" u="sng" dirty="0" smtClean="0">
                <a:latin typeface="Times New Roman" panose="02020603050405020304" pitchFamily="18" charset="0"/>
                <a:cs typeface="Times New Roman" panose="02020603050405020304" pitchFamily="18" charset="0"/>
              </a:rPr>
              <a:t/>
            </a:r>
            <a:br>
              <a:rPr lang="ru-RU" sz="1800" b="1" u="sng" dirty="0" smtClean="0">
                <a:latin typeface="Times New Roman" panose="02020603050405020304" pitchFamily="18" charset="0"/>
                <a:cs typeface="Times New Roman" panose="02020603050405020304" pitchFamily="18" charset="0"/>
              </a:rPr>
            </a:br>
            <a:r>
              <a:rPr lang="ru-RU" sz="1800" b="1" dirty="0" smtClean="0">
                <a:latin typeface="Times New Roman" panose="02020603050405020304" pitchFamily="18" charset="0"/>
                <a:cs typeface="Times New Roman" panose="02020603050405020304" pitchFamily="18" charset="0"/>
              </a:rPr>
              <a:t/>
            </a:r>
            <a:br>
              <a:rPr lang="ru-RU" sz="1800" b="1" dirty="0" smtClean="0">
                <a:latin typeface="Times New Roman" panose="02020603050405020304" pitchFamily="18" charset="0"/>
                <a:cs typeface="Times New Roman" panose="02020603050405020304" pitchFamily="18" charset="0"/>
              </a:rPr>
            </a:br>
            <a:r>
              <a:rPr lang="ru-RU" sz="1800" b="1" dirty="0" smtClean="0">
                <a:latin typeface="Times New Roman" panose="02020603050405020304" pitchFamily="18" charset="0"/>
                <a:cs typeface="Times New Roman" panose="02020603050405020304" pitchFamily="18" charset="0"/>
              </a:rPr>
              <a:t>-сотрудничество </a:t>
            </a:r>
            <a:r>
              <a:rPr lang="ru-RU" sz="1800" b="1" dirty="0">
                <a:latin typeface="Times New Roman" panose="02020603050405020304" pitchFamily="18" charset="0"/>
                <a:cs typeface="Times New Roman" panose="02020603050405020304" pitchFamily="18" charset="0"/>
              </a:rPr>
              <a:t>Организации с семьёй (пункт1.4.5) ; </a:t>
            </a:r>
            <a:r>
              <a:rPr lang="ru-RU" sz="1800" b="1" dirty="0" smtClean="0">
                <a:latin typeface="Times New Roman" panose="02020603050405020304" pitchFamily="18" charset="0"/>
                <a:cs typeface="Times New Roman" panose="02020603050405020304" pitchFamily="18" charset="0"/>
              </a:rPr>
              <a:t/>
            </a:r>
            <a:br>
              <a:rPr lang="ru-RU" sz="1800" b="1" dirty="0" smtClean="0">
                <a:latin typeface="Times New Roman" panose="02020603050405020304" pitchFamily="18" charset="0"/>
                <a:cs typeface="Times New Roman" panose="02020603050405020304" pitchFamily="18" charset="0"/>
              </a:rPr>
            </a:br>
            <a:r>
              <a:rPr lang="ru-RU" sz="1800" b="1" dirty="0" smtClean="0">
                <a:latin typeface="Times New Roman" panose="02020603050405020304" pitchFamily="18" charset="0"/>
                <a:cs typeface="Times New Roman" panose="02020603050405020304" pitchFamily="18" charset="0"/>
              </a:rPr>
              <a:t>-приобщение </a:t>
            </a:r>
            <a:r>
              <a:rPr lang="ru-RU" sz="1800" b="1" dirty="0">
                <a:latin typeface="Times New Roman" panose="02020603050405020304" pitchFamily="18" charset="0"/>
                <a:cs typeface="Times New Roman" panose="02020603050405020304" pitchFamily="18" charset="0"/>
              </a:rPr>
              <a:t>детей к социокультурным нормам, традициям семьи, общества и государства (пункт 1.4.6). </a:t>
            </a:r>
            <a:br>
              <a:rPr lang="ru-RU" sz="1800" b="1" dirty="0">
                <a:latin typeface="Times New Roman" panose="02020603050405020304" pitchFamily="18" charset="0"/>
                <a:cs typeface="Times New Roman" panose="02020603050405020304" pitchFamily="18" charset="0"/>
              </a:rPr>
            </a:br>
            <a:r>
              <a:rPr lang="ru-RU" sz="1800" b="1" dirty="0">
                <a:latin typeface="Times New Roman" panose="02020603050405020304" pitchFamily="18" charset="0"/>
                <a:cs typeface="Times New Roman" panose="02020603050405020304" pitchFamily="18" charset="0"/>
              </a:rPr>
              <a:t/>
            </a:r>
            <a:br>
              <a:rPr lang="ru-RU" sz="1800" b="1" dirty="0">
                <a:latin typeface="Times New Roman" panose="02020603050405020304" pitchFamily="18" charset="0"/>
                <a:cs typeface="Times New Roman" panose="02020603050405020304" pitchFamily="18" charset="0"/>
              </a:rPr>
            </a:br>
            <a:r>
              <a:rPr lang="ru-RU" sz="1800" b="1" u="sng" dirty="0">
                <a:latin typeface="Times New Roman" panose="02020603050405020304" pitchFamily="18" charset="0"/>
                <a:cs typeface="Times New Roman" panose="02020603050405020304" pitchFamily="18" charset="0"/>
              </a:rPr>
              <a:t>Задачами стандарта являются:</a:t>
            </a:r>
            <a:br>
              <a:rPr lang="ru-RU" sz="1800" b="1" u="sng" dirty="0">
                <a:latin typeface="Times New Roman" panose="02020603050405020304" pitchFamily="18" charset="0"/>
                <a:cs typeface="Times New Roman" panose="02020603050405020304" pitchFamily="18" charset="0"/>
              </a:rPr>
            </a:br>
            <a:r>
              <a:rPr lang="ru-RU" sz="1800" b="1" dirty="0">
                <a:latin typeface="Times New Roman" panose="02020603050405020304" pitchFamily="18" charset="0"/>
                <a:cs typeface="Times New Roman" panose="02020603050405020304" pitchFamily="18" charset="0"/>
              </a:rPr>
              <a:t>✓ объединение обучения и воспитания в целостный образовательный процесс на основе духовно-нравственных и социокультурных ценностей и принятых в обществе правил, и норм поведения в интересах человека, семьи, общества (пункт1.6.5) ;</a:t>
            </a:r>
            <a:br>
              <a:rPr lang="ru-RU" sz="1800" b="1" dirty="0">
                <a:latin typeface="Times New Roman" panose="02020603050405020304" pitchFamily="18" charset="0"/>
                <a:cs typeface="Times New Roman" panose="02020603050405020304" pitchFamily="18" charset="0"/>
              </a:rPr>
            </a:br>
            <a:r>
              <a:rPr lang="ru-RU" sz="1800" b="1" dirty="0">
                <a:latin typeface="Times New Roman" panose="02020603050405020304" pitchFamily="18" charset="0"/>
                <a:cs typeface="Times New Roman" panose="02020603050405020304" pitchFamily="18" charset="0"/>
              </a:rPr>
              <a:t>✓  обеспечение психолого-педагогической поддержки семьи и повышения компетентности родителей (законных представителей) в вопросах развития и образования, охраны и укрепления здоровья детей (пункт 1.6.9). </a:t>
            </a:r>
            <a:br>
              <a:rPr lang="ru-RU" sz="1800" b="1" dirty="0">
                <a:latin typeface="Times New Roman" panose="02020603050405020304" pitchFamily="18" charset="0"/>
                <a:cs typeface="Times New Roman" panose="02020603050405020304" pitchFamily="18" charset="0"/>
              </a:rPr>
            </a:br>
            <a:r>
              <a:rPr lang="ru-RU" sz="1800" b="1" dirty="0">
                <a:latin typeface="Times New Roman" panose="02020603050405020304" pitchFamily="18" charset="0"/>
                <a:cs typeface="Times New Roman" panose="02020603050405020304" pitchFamily="18" charset="0"/>
              </a:rPr>
              <a:t/>
            </a:r>
            <a:br>
              <a:rPr lang="ru-RU" sz="1800" b="1" dirty="0">
                <a:latin typeface="Times New Roman" panose="02020603050405020304" pitchFamily="18" charset="0"/>
                <a:cs typeface="Times New Roman" panose="02020603050405020304" pitchFamily="18" charset="0"/>
              </a:rPr>
            </a:br>
            <a:r>
              <a:rPr lang="ru-RU" sz="1800" b="1" dirty="0">
                <a:latin typeface="Times New Roman" panose="02020603050405020304" pitchFamily="18" charset="0"/>
                <a:cs typeface="Times New Roman" panose="02020603050405020304" pitchFamily="18" charset="0"/>
              </a:rPr>
              <a:t>Стандарт является основой для оказания помощи родителям (законным представителям) в воспитании детей, охране и укреплении их физического и психического здоровья, в развитии индивидуальных способностей и необходимой коррекции нарушений их развития. (пункт 1.7.6) .</a:t>
            </a:r>
            <a:br>
              <a:rPr lang="ru-RU" sz="1800" b="1" dirty="0">
                <a:latin typeface="Times New Roman" panose="02020603050405020304" pitchFamily="18" charset="0"/>
                <a:cs typeface="Times New Roman" panose="02020603050405020304" pitchFamily="18" charset="0"/>
              </a:rPr>
            </a:br>
            <a:endParaRPr lang="ru-RU"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2223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305800" cy="936104"/>
          </a:xfrm>
        </p:spPr>
        <p:txBody>
          <a:bodyPr>
            <a:normAutofit fontScale="90000"/>
          </a:bodyPr>
          <a:lstStyle/>
          <a:p>
            <a:pPr algn="ctr"/>
            <a:r>
              <a:rPr lang="ru-RU" sz="4800" b="1" dirty="0" smtClean="0"/>
              <a:t>С ДНЕМ РОЖДЕНИЯ,УШАРИК!!! </a:t>
            </a:r>
            <a:endParaRPr lang="ru-RU" sz="4800" b="1" dirty="0"/>
          </a:p>
        </p:txBody>
      </p:sp>
      <p:pic>
        <p:nvPicPr>
          <p:cNvPr id="3074" name="Picture 2" descr="E:\DCIM\100CANON\IMG_22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327022"/>
            <a:ext cx="7488832" cy="5208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2544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800" b="1" dirty="0" smtClean="0"/>
              <a:t>Социальная акция «Ярмарка спортивных игр» посвященная Сурдоолимпиаде-2015</a:t>
            </a:r>
            <a:endParaRPr lang="ru-RU" sz="2800" b="1"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844824"/>
            <a:ext cx="3312368" cy="3057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4137506"/>
            <a:ext cx="2591891" cy="2591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6783" y="2060848"/>
            <a:ext cx="2747401"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8709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1152128"/>
          </a:xfrm>
        </p:spPr>
        <p:txBody>
          <a:bodyPr/>
          <a:lstStyle/>
          <a:p>
            <a:endParaRPr lang="ru-RU"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2204864"/>
            <a:ext cx="3600400"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3717032"/>
            <a:ext cx="3905126"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476672"/>
            <a:ext cx="4006602" cy="2669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2431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2131" y="836712"/>
            <a:ext cx="3615241" cy="2408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9501" y="764704"/>
            <a:ext cx="3786187"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3645024"/>
            <a:ext cx="4071937" cy="271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80450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836712"/>
            <a:ext cx="3744416" cy="2491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988840"/>
            <a:ext cx="3949328" cy="2629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569" y="3789040"/>
            <a:ext cx="4084637" cy="271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7358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0376" y="766312"/>
            <a:ext cx="3816427" cy="2542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39" y="745294"/>
            <a:ext cx="3863085" cy="2571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3" y="3933056"/>
            <a:ext cx="3873271" cy="258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2518" y="3933056"/>
            <a:ext cx="3876403" cy="258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40336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5" y="339790"/>
            <a:ext cx="3888432"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72816"/>
            <a:ext cx="3816424" cy="254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789040"/>
            <a:ext cx="4230687"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34467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772816"/>
            <a:ext cx="8229600" cy="1872208"/>
          </a:xfrm>
        </p:spPr>
        <p:txBody>
          <a:bodyPr/>
          <a:lstStyle/>
          <a:p>
            <a:pPr algn="ctr"/>
            <a:r>
              <a:rPr lang="ru-RU" b="1" dirty="0" smtClean="0"/>
              <a:t>Спасибо за внимание!</a:t>
            </a:r>
            <a:endParaRPr lang="ru-RU" b="1" dirty="0"/>
          </a:p>
        </p:txBody>
      </p:sp>
      <p:sp>
        <p:nvSpPr>
          <p:cNvPr id="3" name="Объект 2"/>
          <p:cNvSpPr>
            <a:spLocks noGrp="1"/>
          </p:cNvSpPr>
          <p:nvPr>
            <p:ph idx="1"/>
          </p:nvPr>
        </p:nvSpPr>
        <p:spPr>
          <a:xfrm>
            <a:off x="467544" y="1124744"/>
            <a:ext cx="8229600" cy="2520280"/>
          </a:xfrm>
        </p:spPr>
        <p:txBody>
          <a:bodyPr>
            <a:normAutofit/>
          </a:bodyPr>
          <a:lstStyle/>
          <a:p>
            <a:pPr marL="0" indent="0">
              <a:buNone/>
            </a:pPr>
            <a:endParaRPr lang="ru-RU" sz="3200" b="1" dirty="0"/>
          </a:p>
        </p:txBody>
      </p:sp>
    </p:spTree>
    <p:extLst>
      <p:ext uri="{BB962C8B-B14F-4D97-AF65-F5344CB8AC3E}">
        <p14:creationId xmlns:p14="http://schemas.microsoft.com/office/powerpoint/2010/main" val="21465623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692696"/>
            <a:ext cx="8305800" cy="5400600"/>
          </a:xfrm>
        </p:spPr>
        <p:txBody>
          <a:bodyPr>
            <a:normAutofit fontScale="90000"/>
          </a:bodyPr>
          <a:lstStyle/>
          <a:p>
            <a:pPr>
              <a:lnSpc>
                <a:spcPct val="115000"/>
              </a:lnSpc>
              <a:spcAft>
                <a:spcPts val="0"/>
              </a:spcAft>
            </a:pPr>
            <a:r>
              <a:rPr lang="ru-RU" sz="2000" b="1" u="sng" dirty="0" smtClean="0">
                <a:latin typeface="Times New Roman"/>
                <a:ea typeface="Calibri"/>
              </a:rPr>
              <a:t>Три </a:t>
            </a:r>
            <a:r>
              <a:rPr lang="ru-RU" sz="2000" b="1" u="sng" dirty="0">
                <a:latin typeface="Times New Roman"/>
                <a:ea typeface="Calibri"/>
              </a:rPr>
              <a:t>типа родителей, воспитывающих детей с ограниченными возможностями </a:t>
            </a:r>
            <a:r>
              <a:rPr lang="ru-RU" sz="2000" b="1" u="sng" dirty="0" smtClean="0">
                <a:latin typeface="Times New Roman"/>
                <a:ea typeface="Calibri"/>
              </a:rPr>
              <a:t>здоровья:</a:t>
            </a:r>
            <a:br>
              <a:rPr lang="ru-RU" sz="2000" b="1" u="sng" dirty="0" smtClean="0">
                <a:latin typeface="Times New Roman"/>
                <a:ea typeface="Calibri"/>
              </a:rPr>
            </a:br>
            <a:r>
              <a:rPr lang="ru-RU" sz="2000" u="sng" dirty="0">
                <a:latin typeface="Times New Roman"/>
                <a:ea typeface="Calibri"/>
              </a:rPr>
              <a:t>*</a:t>
            </a:r>
            <a:r>
              <a:rPr lang="ru-RU" sz="1600" b="1" u="sng" dirty="0" smtClean="0">
                <a:latin typeface="Times New Roman"/>
                <a:ea typeface="Calibri"/>
                <a:cs typeface="Times New Roman"/>
              </a:rPr>
              <a:t>Портрет </a:t>
            </a:r>
            <a:r>
              <a:rPr lang="ru-RU" sz="1600" b="1" u="sng" dirty="0">
                <a:latin typeface="Times New Roman"/>
                <a:ea typeface="Calibri"/>
                <a:cs typeface="Times New Roman"/>
              </a:rPr>
              <a:t>родителя авторитарного типа</a:t>
            </a:r>
            <a:r>
              <a:rPr lang="ru-RU" sz="1200" dirty="0">
                <a:ea typeface="Calibri"/>
                <a:cs typeface="Times New Roman"/>
              </a:rPr>
              <a:t/>
            </a:r>
            <a:br>
              <a:rPr lang="ru-RU" sz="1200" dirty="0">
                <a:ea typeface="Calibri"/>
                <a:cs typeface="Times New Roman"/>
              </a:rPr>
            </a:br>
            <a:r>
              <a:rPr lang="ru-RU" sz="1600" u="sng" dirty="0">
                <a:latin typeface="Times New Roman"/>
                <a:ea typeface="Calibri"/>
                <a:cs typeface="Times New Roman"/>
              </a:rPr>
              <a:t>Эта группа родителей характеризуется активной жизненной позицией, стремлением руководствоваться своими собственными убеждениями вопреки уговорам со стороны, советам родственников или рекомендациям специалистов.</a:t>
            </a:r>
            <a:r>
              <a:rPr lang="ru-RU" sz="1200" dirty="0">
                <a:ea typeface="Calibri"/>
                <a:cs typeface="Times New Roman"/>
              </a:rPr>
              <a:t/>
            </a:r>
            <a:br>
              <a:rPr lang="ru-RU" sz="1200" dirty="0">
                <a:ea typeface="Calibri"/>
                <a:cs typeface="Times New Roman"/>
              </a:rPr>
            </a:br>
            <a:r>
              <a:rPr lang="ru-RU" sz="1600" u="sng" dirty="0">
                <a:latin typeface="Times New Roman"/>
                <a:ea typeface="Calibri"/>
                <a:cs typeface="Times New Roman"/>
              </a:rPr>
              <a:t>Позиция родителей авторитарного типа характеризуется феноменом вытеснения негативных переживаний, связанных с проблемами ребенка. Это значительно оптимизирует их состояние.</a:t>
            </a:r>
            <a:r>
              <a:rPr lang="ru-RU" sz="1200" dirty="0">
                <a:ea typeface="Calibri"/>
                <a:cs typeface="Times New Roman"/>
              </a:rPr>
              <a:t/>
            </a:r>
            <a:br>
              <a:rPr lang="ru-RU" sz="1200" dirty="0">
                <a:ea typeface="Calibri"/>
                <a:cs typeface="Times New Roman"/>
              </a:rPr>
            </a:br>
            <a:r>
              <a:rPr lang="ru-RU" sz="1200" b="1" u="sng" dirty="0" smtClean="0">
                <a:ea typeface="Calibri"/>
                <a:cs typeface="Times New Roman"/>
              </a:rPr>
              <a:t>*</a:t>
            </a:r>
            <a:r>
              <a:rPr lang="ru-RU" sz="1600" b="1" u="sng" dirty="0" smtClean="0">
                <a:latin typeface="Times New Roman"/>
                <a:ea typeface="Calibri"/>
                <a:cs typeface="Times New Roman"/>
              </a:rPr>
              <a:t>Портрет </a:t>
            </a:r>
            <a:r>
              <a:rPr lang="ru-RU" sz="1600" b="1" u="sng" dirty="0">
                <a:latin typeface="Times New Roman"/>
                <a:ea typeface="Calibri"/>
                <a:cs typeface="Times New Roman"/>
              </a:rPr>
              <a:t>родителя невротичного типа </a:t>
            </a:r>
            <a:r>
              <a:rPr lang="ru-RU" sz="1200" dirty="0">
                <a:ea typeface="Calibri"/>
                <a:cs typeface="Times New Roman"/>
              </a:rPr>
              <a:t/>
            </a:r>
            <a:br>
              <a:rPr lang="ru-RU" sz="1200" dirty="0">
                <a:ea typeface="Calibri"/>
                <a:cs typeface="Times New Roman"/>
              </a:rPr>
            </a:br>
            <a:r>
              <a:rPr lang="ru-RU" sz="1600" u="sng" dirty="0">
                <a:latin typeface="Times New Roman"/>
                <a:ea typeface="Calibri"/>
                <a:cs typeface="Times New Roman"/>
              </a:rPr>
              <a:t>Этому типу родителей свойственна пассивная личностная позиция, которую можно сформулировать следующим образом: «Уж что есть, то и есть. Ничего не переделаешь. Каким ребенок родился, таким и будет!» У родителей этой категории обычно не формируется способность к принятию проблемы ребенка и не развивается стремление к ее преодолению. Эта категория родителей чрезмерно фиксируется на отсутствии выхода из создавшегося положения, что значительно ухудшает их психологическое состояние.</a:t>
            </a:r>
            <a:r>
              <a:rPr lang="ru-RU" sz="1200" dirty="0">
                <a:ea typeface="Calibri"/>
                <a:cs typeface="Times New Roman"/>
              </a:rPr>
              <a:t/>
            </a:r>
            <a:br>
              <a:rPr lang="ru-RU" sz="1200" dirty="0">
                <a:ea typeface="Calibri"/>
                <a:cs typeface="Times New Roman"/>
              </a:rPr>
            </a:br>
            <a:r>
              <a:rPr lang="ru-RU" sz="1200" b="1" dirty="0">
                <a:ea typeface="Calibri"/>
                <a:cs typeface="Times New Roman"/>
              </a:rPr>
              <a:t>*</a:t>
            </a:r>
            <a:r>
              <a:rPr lang="ru-RU" sz="1600" b="1" u="sng" dirty="0" smtClean="0">
                <a:latin typeface="Times New Roman"/>
                <a:ea typeface="Calibri"/>
                <a:cs typeface="Times New Roman"/>
              </a:rPr>
              <a:t>Портрет </a:t>
            </a:r>
            <a:r>
              <a:rPr lang="ru-RU" sz="1600" b="1" u="sng" dirty="0">
                <a:latin typeface="Times New Roman"/>
                <a:ea typeface="Calibri"/>
                <a:cs typeface="Times New Roman"/>
              </a:rPr>
              <a:t>родителя психосоматического типа</a:t>
            </a:r>
            <a:r>
              <a:rPr lang="ru-RU" sz="1200" dirty="0">
                <a:ea typeface="Calibri"/>
                <a:cs typeface="Times New Roman"/>
              </a:rPr>
              <a:t/>
            </a:r>
            <a:br>
              <a:rPr lang="ru-RU" sz="1200" dirty="0">
                <a:ea typeface="Calibri"/>
                <a:cs typeface="Times New Roman"/>
              </a:rPr>
            </a:br>
            <a:r>
              <a:rPr lang="ru-RU" sz="1600" u="sng" dirty="0">
                <a:latin typeface="Times New Roman"/>
                <a:ea typeface="Calibri"/>
              </a:rPr>
              <a:t>Это самая многочисленная категория родителей. У этих родителей проявляются черты, присущие родителям как первой, так и второй категорий. Эти родители эмоционально более лабильны, чем представители двух других групп. Им свойственны более частые смены полярных настроений (то радость, то депрессия, вызванная незначительным поводом). </a:t>
            </a:r>
            <a:r>
              <a:rPr lang="en-US" sz="1600" u="sng" dirty="0" smtClean="0">
                <a:latin typeface="Times New Roman"/>
                <a:ea typeface="Calibri"/>
              </a:rPr>
              <a:t/>
            </a:r>
            <a:br>
              <a:rPr lang="en-US" sz="1600" u="sng" dirty="0" smtClean="0">
                <a:latin typeface="Times New Roman"/>
                <a:ea typeface="Calibri"/>
              </a:rPr>
            </a:b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7354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4093064"/>
          </a:xfrm>
        </p:spPr>
        <p:txBody>
          <a:bodyPr>
            <a:normAutofit/>
          </a:bodyPr>
          <a:lstStyle/>
          <a:p>
            <a:pPr lvl="0">
              <a:lnSpc>
                <a:spcPct val="115000"/>
              </a:lnSpc>
              <a:spcAft>
                <a:spcPts val="0"/>
              </a:spcAft>
            </a:pPr>
            <a:r>
              <a:rPr lang="ru-RU" sz="2000" b="1" u="sng" dirty="0">
                <a:latin typeface="Times New Roman"/>
                <a:ea typeface="Calibri"/>
              </a:rPr>
              <a:t>Партнерство</a:t>
            </a:r>
            <a:r>
              <a:rPr lang="ru-RU" sz="2000" u="sng" dirty="0">
                <a:latin typeface="Times New Roman"/>
                <a:ea typeface="Calibri"/>
              </a:rPr>
              <a:t> подразумевает полное доверие, обмен знаниями, навыками и опытом помощи детям, имеющим особые потребности в индивидуальном и социальном развитии</a:t>
            </a:r>
            <a:r>
              <a:rPr lang="ru-RU" sz="2000" u="sng" dirty="0" smtClean="0">
                <a:latin typeface="Times New Roman"/>
                <a:ea typeface="Calibri"/>
              </a:rPr>
              <a:t>.</a:t>
            </a:r>
            <a:br>
              <a:rPr lang="ru-RU" sz="2000" u="sng" dirty="0" smtClean="0">
                <a:latin typeface="Times New Roman"/>
                <a:ea typeface="Calibri"/>
              </a:rPr>
            </a:br>
            <a:r>
              <a:rPr lang="ru-RU" sz="2000" u="sng" dirty="0" smtClean="0">
                <a:latin typeface="Times New Roman"/>
                <a:ea typeface="Calibri"/>
              </a:rPr>
              <a:t> </a:t>
            </a:r>
            <a:r>
              <a:rPr lang="ru-RU" sz="2000" b="1" u="sng" dirty="0">
                <a:latin typeface="Times New Roman"/>
                <a:ea typeface="Calibri"/>
              </a:rPr>
              <a:t>Партнерство</a:t>
            </a:r>
            <a:r>
              <a:rPr lang="ru-RU" sz="2000" u="sng" dirty="0">
                <a:latin typeface="Times New Roman"/>
                <a:ea typeface="Calibri"/>
              </a:rPr>
              <a:t> - это стиль отношений, который позволяет определять общие цели и достигать их с большей эффективностью, чем, если бы участники действовали изолированно друг от друга. </a:t>
            </a:r>
            <a:r>
              <a:rPr lang="ru-RU" sz="2000" u="sng" dirty="0" smtClean="0">
                <a:latin typeface="Times New Roman"/>
                <a:ea typeface="Calibri"/>
              </a:rPr>
              <a:t/>
            </a:r>
            <a:br>
              <a:rPr lang="ru-RU" sz="2000" u="sng" dirty="0" smtClean="0">
                <a:latin typeface="Times New Roman"/>
                <a:ea typeface="Calibri"/>
              </a:rPr>
            </a:br>
            <a:r>
              <a:rPr lang="ru-RU" sz="2000" u="sng" dirty="0" smtClean="0">
                <a:latin typeface="Times New Roman"/>
                <a:ea typeface="Calibri"/>
              </a:rPr>
              <a:t/>
            </a:r>
            <a:br>
              <a:rPr lang="ru-RU" sz="2000" u="sng" dirty="0" smtClean="0">
                <a:latin typeface="Times New Roman"/>
                <a:ea typeface="Calibri"/>
              </a:rPr>
            </a:br>
            <a:r>
              <a:rPr lang="ru-RU" sz="2000" u="sng" dirty="0">
                <a:latin typeface="Times New Roman"/>
                <a:ea typeface="Calibri"/>
                <a:cs typeface="Times New Roman"/>
              </a:rPr>
              <a:t>Партнерские отношения с родителями воспитанников с ОВЗ в пространстве инклюзивного образования  в </a:t>
            </a:r>
            <a:r>
              <a:rPr lang="ru-RU" sz="2000" u="sng" dirty="0" smtClean="0">
                <a:latin typeface="Times New Roman"/>
                <a:ea typeface="Calibri"/>
                <a:cs typeface="Times New Roman"/>
              </a:rPr>
              <a:t>МАДОУ «Детский сад №396» </a:t>
            </a:r>
            <a:r>
              <a:rPr lang="ru-RU" sz="2000" u="sng" dirty="0">
                <a:latin typeface="Times New Roman"/>
                <a:ea typeface="Calibri"/>
                <a:cs typeface="Times New Roman"/>
              </a:rPr>
              <a:t>выстраиваются по современным формам и </a:t>
            </a:r>
            <a:r>
              <a:rPr lang="ru-RU" sz="2000" u="sng" dirty="0" smtClean="0">
                <a:latin typeface="Times New Roman"/>
                <a:ea typeface="Calibri"/>
                <a:cs typeface="Times New Roman"/>
              </a:rPr>
              <a:t>направлениям</a:t>
            </a:r>
            <a:r>
              <a:rPr lang="ru-RU" sz="2000" dirty="0">
                <a:ea typeface="Calibri"/>
                <a:cs typeface="Times New Roman"/>
              </a:rPr>
              <a:t/>
            </a:r>
            <a:br>
              <a:rPr lang="ru-RU" sz="2000" dirty="0">
                <a:ea typeface="Calibri"/>
                <a:cs typeface="Times New Roman"/>
              </a:rPr>
            </a:br>
            <a:endParaRPr lang="ru-RU" sz="2000" dirty="0">
              <a:latin typeface="Times New Roman" panose="02020603050405020304" pitchFamily="18" charset="0"/>
              <a:cs typeface="Times New Roman" panose="02020603050405020304" pitchFamily="18" charset="0"/>
            </a:endParaRPr>
          </a:p>
        </p:txBody>
      </p:sp>
      <p:pic>
        <p:nvPicPr>
          <p:cNvPr id="12290" name="Picture 2" descr="F:\картинки для презентаций\картинки по инклюзии\Партн.отн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581128"/>
            <a:ext cx="2873896" cy="2008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487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19256" cy="1152128"/>
          </a:xfrm>
        </p:spPr>
        <p:txBody>
          <a:bodyPr>
            <a:noAutofit/>
          </a:bodyPr>
          <a:lstStyle/>
          <a:p>
            <a:pPr algn="ctr"/>
            <a:r>
              <a:rPr lang="ru-RU" sz="2800" b="1" u="sng" dirty="0" smtClean="0">
                <a:latin typeface="Times New Roman"/>
                <a:ea typeface="Calibri"/>
              </a:rPr>
              <a:t>1. </a:t>
            </a:r>
            <a:r>
              <a:rPr lang="ru-RU" sz="2800" b="1" u="sng" dirty="0">
                <a:latin typeface="Times New Roman"/>
                <a:ea typeface="Calibri"/>
              </a:rPr>
              <a:t>П</a:t>
            </a:r>
            <a:r>
              <a:rPr lang="ru-RU" sz="2800" b="1" u="sng" dirty="0" smtClean="0">
                <a:latin typeface="Times New Roman"/>
                <a:ea typeface="Calibri"/>
              </a:rPr>
              <a:t>рограмма </a:t>
            </a:r>
            <a:r>
              <a:rPr lang="ru-RU" sz="2800" b="1" u="sng" dirty="0">
                <a:latin typeface="Times New Roman"/>
                <a:ea typeface="Calibri"/>
              </a:rPr>
              <a:t>раннего включения родителей </a:t>
            </a:r>
            <a:r>
              <a:rPr lang="ru-RU" sz="2800" b="1" u="sng" dirty="0" err="1">
                <a:latin typeface="Times New Roman"/>
                <a:ea typeface="Calibri"/>
              </a:rPr>
              <a:t>неслышащих</a:t>
            </a:r>
            <a:r>
              <a:rPr lang="ru-RU" sz="2800" b="1" u="sng" dirty="0">
                <a:latin typeface="Times New Roman"/>
                <a:ea typeface="Calibri"/>
              </a:rPr>
              <a:t> дошкольников в пространство инклюзивного образования</a:t>
            </a:r>
            <a:endParaRPr lang="ru-RU" sz="2800" b="1" dirty="0">
              <a:latin typeface="Times New Roman" panose="02020603050405020304" pitchFamily="18" charset="0"/>
              <a:cs typeface="Times New Roman" panose="02020603050405020304" pitchFamily="18" charset="0"/>
            </a:endParaRPr>
          </a:p>
        </p:txBody>
      </p:sp>
      <p:pic>
        <p:nvPicPr>
          <p:cNvPr id="1026" name="Picture 2" descr="C:\Users\Пользователь\Desktop\фото педагоги\фото игры\IMG_414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772816"/>
            <a:ext cx="3240360" cy="235998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267509"/>
            <a:ext cx="3432574" cy="228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4476856"/>
            <a:ext cx="3140075"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6944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8147248" cy="864096"/>
          </a:xfrm>
        </p:spPr>
        <p:txBody>
          <a:bodyPr>
            <a:normAutofit/>
          </a:bodyPr>
          <a:lstStyle/>
          <a:p>
            <a:r>
              <a:rPr lang="ru-RU" sz="2800" b="1" dirty="0" smtClean="0">
                <a:latin typeface="Times New Roman" panose="02020603050405020304" pitchFamily="18" charset="0"/>
                <a:cs typeface="Times New Roman" panose="02020603050405020304" pitchFamily="18" charset="0"/>
              </a:rPr>
              <a:t>2. Программа  Родительский клуб «Мы вместе!»</a:t>
            </a:r>
            <a:endParaRPr lang="ru-RU" sz="2800" b="1" dirty="0">
              <a:latin typeface="Times New Roman" panose="02020603050405020304" pitchFamily="18" charset="0"/>
              <a:cs typeface="Times New Roman" panose="02020603050405020304" pitchFamily="18" charset="0"/>
            </a:endParaRPr>
          </a:p>
        </p:txBody>
      </p:sp>
      <p:pic>
        <p:nvPicPr>
          <p:cNvPr id="2050" name="Picture 2" descr="C:\Users\Пользователь\Desktop\фото педагоги\Клуб Мы-вместе!\IMG_431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5359" y="1284058"/>
            <a:ext cx="3672408" cy="240823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7" y="1268760"/>
            <a:ext cx="3614737"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4099185"/>
            <a:ext cx="3614737"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4099185"/>
            <a:ext cx="3600400"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82642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936104"/>
          </a:xfrm>
        </p:spPr>
        <p:txBody>
          <a:bodyPr>
            <a:noAutofit/>
          </a:bodyPr>
          <a:lstStyle/>
          <a:p>
            <a:pPr algn="ctr"/>
            <a:r>
              <a:rPr lang="ru-RU" sz="2800" b="1" dirty="0" smtClean="0">
                <a:latin typeface="Times New Roman" panose="02020603050405020304" pitchFamily="18" charset="0"/>
                <a:cs typeface="Times New Roman" panose="02020603050405020304" pitchFamily="18" charset="0"/>
              </a:rPr>
              <a:t>3. Программа для всех родителей </a:t>
            </a:r>
            <a:br>
              <a:rPr lang="ru-RU" sz="2800" b="1" dirty="0" smtClean="0">
                <a:latin typeface="Times New Roman" panose="02020603050405020304" pitchFamily="18" charset="0"/>
                <a:cs typeface="Times New Roman" panose="02020603050405020304" pitchFamily="18" charset="0"/>
              </a:rPr>
            </a:br>
            <a:r>
              <a:rPr lang="ru-RU" sz="2800" b="1" dirty="0" smtClean="0">
                <a:latin typeface="Times New Roman" panose="02020603050405020304" pitchFamily="18" charset="0"/>
                <a:cs typeface="Times New Roman" panose="02020603050405020304" pitchFamily="18" charset="0"/>
              </a:rPr>
              <a:t>«На встречу друг другу!»</a:t>
            </a:r>
            <a:endParaRPr lang="ru-RU" sz="2800" b="1" dirty="0">
              <a:latin typeface="Times New Roman" panose="02020603050405020304" pitchFamily="18" charset="0"/>
              <a:cs typeface="Times New Roman" panose="02020603050405020304"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3453741" cy="259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484784"/>
            <a:ext cx="3608710"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4293096"/>
            <a:ext cx="3453011"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69441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764704"/>
            <a:ext cx="7851648" cy="1080120"/>
          </a:xfrm>
        </p:spPr>
        <p:txBody>
          <a:bodyPr>
            <a:normAutofit/>
          </a:bodyPr>
          <a:lstStyle/>
          <a:p>
            <a:pPr algn="l"/>
            <a:r>
              <a:rPr lang="ru-RU" sz="2800" u="sng" dirty="0" smtClean="0"/>
              <a:t>4.«СОЦИАЛЬНЫЕ АКЦИИ»</a:t>
            </a:r>
            <a:endParaRPr lang="ru-RU" sz="2800" u="sng" dirty="0"/>
          </a:p>
        </p:txBody>
      </p:sp>
      <p:sp>
        <p:nvSpPr>
          <p:cNvPr id="3" name="Подзаголовок 2"/>
          <p:cNvSpPr>
            <a:spLocks noGrp="1"/>
          </p:cNvSpPr>
          <p:nvPr>
            <p:ph type="subTitle" idx="1"/>
          </p:nvPr>
        </p:nvSpPr>
        <p:spPr>
          <a:xfrm>
            <a:off x="539552" y="2132856"/>
            <a:ext cx="7854696" cy="4536504"/>
          </a:xfrm>
        </p:spPr>
        <p:txBody>
          <a:bodyPr>
            <a:normAutofit fontScale="77500" lnSpcReduction="20000"/>
          </a:bodyPr>
          <a:lstStyle/>
          <a:p>
            <a:pPr algn="l">
              <a:lnSpc>
                <a:spcPct val="115000"/>
              </a:lnSpc>
              <a:spcAft>
                <a:spcPts val="1000"/>
              </a:spcAft>
            </a:pPr>
            <a:r>
              <a:rPr lang="ru-RU" sz="2800" b="1" dirty="0" smtClean="0">
                <a:latin typeface="Calibri"/>
                <a:ea typeface="Calibri"/>
                <a:cs typeface="Times New Roman"/>
              </a:rPr>
              <a:t>-«</a:t>
            </a:r>
            <a:r>
              <a:rPr lang="ru-RU" sz="2800" b="1" dirty="0">
                <a:latin typeface="Calibri"/>
                <a:ea typeface="Calibri"/>
                <a:cs typeface="Times New Roman"/>
              </a:rPr>
              <a:t>Социальные акции дошкольников»  Это эффективные формы работы , которые направлены на  развитие  нравственных и личностных  качеств дошкольников, и  предполагает работу по двум направлениям: работа с детьми и  работа с родителями.</a:t>
            </a:r>
            <a:endParaRPr lang="ru-RU" sz="2000" dirty="0">
              <a:latin typeface="Calibri"/>
              <a:ea typeface="Calibri"/>
              <a:cs typeface="Times New Roman"/>
            </a:endParaRPr>
          </a:p>
          <a:p>
            <a:pPr algn="l">
              <a:lnSpc>
                <a:spcPct val="115000"/>
              </a:lnSpc>
              <a:spcAft>
                <a:spcPts val="1000"/>
              </a:spcAft>
            </a:pPr>
            <a:r>
              <a:rPr lang="ru-RU" sz="2800" b="1" dirty="0" smtClean="0">
                <a:latin typeface="Calibri"/>
                <a:ea typeface="Calibri"/>
                <a:cs typeface="Times New Roman"/>
              </a:rPr>
              <a:t>-</a:t>
            </a:r>
            <a:r>
              <a:rPr lang="ru-RU" sz="2800" b="1" u="sng" dirty="0" smtClean="0">
                <a:latin typeface="Calibri"/>
                <a:ea typeface="Calibri"/>
                <a:cs typeface="Times New Roman"/>
              </a:rPr>
              <a:t>Акция</a:t>
            </a:r>
            <a:r>
              <a:rPr lang="ru-RU" sz="2800" b="1" dirty="0" smtClean="0">
                <a:latin typeface="Calibri"/>
                <a:ea typeface="Calibri"/>
                <a:cs typeface="Times New Roman"/>
              </a:rPr>
              <a:t> </a:t>
            </a:r>
            <a:r>
              <a:rPr lang="ru-RU" sz="2800" b="1" dirty="0">
                <a:latin typeface="Calibri"/>
                <a:ea typeface="Calibri"/>
                <a:cs typeface="Times New Roman"/>
              </a:rPr>
              <a:t>– это  социально значимые, комплексные мероприятия, действия  для достижения какой-либо цели</a:t>
            </a:r>
            <a:r>
              <a:rPr lang="ru-RU" sz="2800" b="1" dirty="0" smtClean="0">
                <a:latin typeface="Calibri"/>
                <a:ea typeface="Calibri"/>
                <a:cs typeface="Times New Roman"/>
              </a:rPr>
              <a:t>.</a:t>
            </a:r>
          </a:p>
          <a:p>
            <a:pPr marL="457200" indent="-457200" algn="l">
              <a:lnSpc>
                <a:spcPct val="115000"/>
              </a:lnSpc>
              <a:spcAft>
                <a:spcPts val="1000"/>
              </a:spcAft>
              <a:buFontTx/>
              <a:buChar char="-"/>
            </a:pPr>
            <a:r>
              <a:rPr lang="ru-RU" sz="2800" b="1" dirty="0" smtClean="0">
                <a:latin typeface="Calibri"/>
                <a:ea typeface="Calibri"/>
                <a:cs typeface="Times New Roman"/>
              </a:rPr>
              <a:t>-Каждая  </a:t>
            </a:r>
            <a:r>
              <a:rPr lang="ru-RU" sz="2800" b="1" dirty="0">
                <a:latin typeface="Calibri"/>
                <a:ea typeface="Calibri"/>
                <a:cs typeface="Times New Roman"/>
              </a:rPr>
              <a:t>акция состоит из трех основных этапов: </a:t>
            </a:r>
            <a:r>
              <a:rPr lang="ru-RU" sz="2800" b="1" u="sng" dirty="0">
                <a:latin typeface="Calibri"/>
                <a:ea typeface="Calibri"/>
                <a:cs typeface="Times New Roman"/>
              </a:rPr>
              <a:t>мотивации, планируемых действий и завершающий этап</a:t>
            </a:r>
            <a:r>
              <a:rPr lang="ru-RU" sz="2800" b="1" dirty="0">
                <a:latin typeface="Calibri"/>
                <a:ea typeface="Calibri"/>
                <a:cs typeface="Times New Roman"/>
              </a:rPr>
              <a:t>. </a:t>
            </a:r>
            <a:endParaRPr lang="ru-RU" sz="2800" b="1" dirty="0" smtClean="0">
              <a:latin typeface="Calibri"/>
              <a:ea typeface="Calibri"/>
              <a:cs typeface="Times New Roman"/>
            </a:endParaRPr>
          </a:p>
          <a:p>
            <a:pPr marL="457200" indent="-457200" algn="l">
              <a:lnSpc>
                <a:spcPct val="115000"/>
              </a:lnSpc>
              <a:spcAft>
                <a:spcPts val="1000"/>
              </a:spcAft>
              <a:buFontTx/>
              <a:buChar char="-"/>
            </a:pPr>
            <a:r>
              <a:rPr lang="ru-RU" sz="2800" b="1" u="sng" dirty="0" smtClean="0">
                <a:latin typeface="Calibri"/>
                <a:ea typeface="Calibri"/>
                <a:cs typeface="Times New Roman"/>
              </a:rPr>
              <a:t>-Важным </a:t>
            </a:r>
            <a:r>
              <a:rPr lang="ru-RU" sz="2800" b="1" u="sng" dirty="0">
                <a:latin typeface="Calibri"/>
                <a:ea typeface="Calibri"/>
                <a:cs typeface="Times New Roman"/>
              </a:rPr>
              <a:t>условием и успехом акции – является мотивация  – осознанного отношения  к делу и действиям.</a:t>
            </a:r>
            <a:endParaRPr lang="ru-RU" sz="2000" u="sng" dirty="0">
              <a:latin typeface="Calibri"/>
              <a:ea typeface="Calibri"/>
              <a:cs typeface="Times New Roman"/>
            </a:endParaRPr>
          </a:p>
          <a:p>
            <a:pPr algn="l"/>
            <a:endParaRPr lang="ru-RU" dirty="0"/>
          </a:p>
        </p:txBody>
      </p:sp>
    </p:spTree>
    <p:extLst>
      <p:ext uri="{BB962C8B-B14F-4D97-AF65-F5344CB8AC3E}">
        <p14:creationId xmlns:p14="http://schemas.microsoft.com/office/powerpoint/2010/main" val="40186092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Пользователь\Desktop\Новая папка (2)\DSC_14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704696"/>
            <a:ext cx="2044987" cy="33843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Пользователь\Desktop\День рождения Ушарика 2016\IMG_77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1052736"/>
            <a:ext cx="4032448" cy="268829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Пользователь\Desktop\День рождения Ушарика 2016\IMG_78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4043886"/>
            <a:ext cx="3664658" cy="24431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293096"/>
            <a:ext cx="3455987"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34169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372</TotalTime>
  <Words>210</Words>
  <Application>Microsoft Office PowerPoint</Application>
  <PresentationFormat>Экран (4:3)</PresentationFormat>
  <Paragraphs>18</Paragraphs>
  <Slides>27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Поток</vt:lpstr>
      <vt:lpstr>«Выстраивание партнёрских отношений с родителями детей с ОВЗ, через совместное проведение социальных акций»</vt:lpstr>
      <vt:lpstr>ФГОС ДО прописывает основные принципы дошкольного образования:   -сотрудничество Организации с семьёй (пункт1.4.5) ;  -приобщение детей к социокультурным нормам, традициям семьи, общества и государства (пункт 1.4.6).   Задачами стандарта являются: ✓ объединение обучения и воспитания в целостный образовательный процесс на основе духовно-нравственных и социокультурных ценностей и принятых в обществе правил, и норм поведения в интересах человека, семьи, общества (пункт1.6.5) ; ✓  обеспечение психолого-педагогической поддержки семьи и повышения компетентности родителей (законных представителей) в вопросах развития и образования, охраны и укрепления здоровья детей (пункт 1.6.9).   Стандарт является основой для оказания помощи родителям (законным представителям) в воспитании детей, охране и укреплении их физического и психического здоровья, в развитии индивидуальных способностей и необходимой коррекции нарушений их развития. (пункт 1.7.6) . </vt:lpstr>
      <vt:lpstr>Три типа родителей, воспитывающих детей с ограниченными возможностями здоровья: *Портрет родителя авторитарного типа Эта группа родителей характеризуется активной жизненной позицией, стремлением руководствоваться своими собственными убеждениями вопреки уговорам со стороны, советам родственников или рекомендациям специалистов. Позиция родителей авторитарного типа характеризуется феноменом вытеснения негативных переживаний, связанных с проблемами ребенка. Это значительно оптимизирует их состояние. *Портрет родителя невротичного типа  Этому типу родителей свойственна пассивная личностная позиция, которую можно сформулировать следующим образом: «Уж что есть, то и есть. Ничего не переделаешь. Каким ребенок родился, таким и будет!» У родителей этой категории обычно не формируется способность к принятию проблемы ребенка и не развивается стремление к ее преодолению. Эта категория родителей чрезмерно фиксируется на отсутствии выхода из создавшегося положения, что значительно ухудшает их психологическое состояние. *Портрет родителя психосоматического типа Это самая многочисленная категория родителей. У этих родителей проявляются черты, присущие родителям как первой, так и второй категорий. Эти родители эмоционально более лабильны, чем представители двух других групп. Им свойственны более частые смены полярных настроений (то радость, то депрессия, вызванная незначительным поводом).  </vt:lpstr>
      <vt:lpstr>Партнерство подразумевает полное доверие, обмен знаниями, навыками и опытом помощи детям, имеющим особые потребности в индивидуальном и социальном развитии.  Партнерство - это стиль отношений, который позволяет определять общие цели и достигать их с большей эффективностью, чем, если бы участники действовали изолированно друг от друга.   Партнерские отношения с родителями воспитанников с ОВЗ в пространстве инклюзивного образования  в МАДОУ «Детский сад №396» выстраиваются по современным формам и направлениям </vt:lpstr>
      <vt:lpstr>1. Программа раннего включения родителей неслышащих дошкольников в пространство инклюзивного образования</vt:lpstr>
      <vt:lpstr>2. Программа  Родительский клуб «Мы вместе!»</vt:lpstr>
      <vt:lpstr>3. Программа для всех родителей  «На встречу друг другу!»</vt:lpstr>
      <vt:lpstr>4.«СОЦИАЛЬНЫЕ АКЦИИ»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Спонсор акции-сок «КРАСАВЧИК»</vt:lpstr>
      <vt:lpstr>С ДНЕМ РОЖДЕНИЯ,УШАРИК!!! </vt:lpstr>
      <vt:lpstr>Социальная акция «Ярмарка спортивных игр» посвященная Сурдоолимпиаде-2015</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«Система выстраивания современных форм партнерских отношений с родителями воспитанников с ОВЗ»</dc:title>
  <dc:creator>admin</dc:creator>
  <cp:lastModifiedBy>Пользователь</cp:lastModifiedBy>
  <cp:revision>33</cp:revision>
  <dcterms:created xsi:type="dcterms:W3CDTF">2014-11-26T18:24:34Z</dcterms:created>
  <dcterms:modified xsi:type="dcterms:W3CDTF">2016-11-02T06:37:09Z</dcterms:modified>
</cp:coreProperties>
</file>